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Source Code Pr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D20735-CC73-4AAD-A74F-FF26B18E8ABA}">
  <a:tblStyle styleId="{FCD20735-CC73-4AAD-A74F-FF26B18E8A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3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9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iverse.roboflow.com/search?q=pedestria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ultralytics.com/ko/datasets/detect/coco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naver.com/handicapinews/223298455169" TargetMode="External"/><Relationship Id="rId3" Type="http://schemas.openxmlformats.org/officeDocument/2006/relationships/hyperlink" Target="https://blog.naver.com/handicapinews/223298455169" TargetMode="External"/><Relationship Id="rId4" Type="http://schemas.openxmlformats.org/officeDocument/2006/relationships/hyperlink" Target="https://blog.naver.com/handicapinews/223298455169" TargetMode="External"/><Relationship Id="rId5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Relationship Id="rId6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Relationship Id="rId7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naver.com/handicapinews/223298455169" TargetMode="External"/><Relationship Id="rId3" Type="http://schemas.openxmlformats.org/officeDocument/2006/relationships/hyperlink" Target="https://blog.naver.com/handicapinews/223298455169" TargetMode="External"/><Relationship Id="rId4" Type="http://schemas.openxmlformats.org/officeDocument/2006/relationships/hyperlink" Target="https://blog.naver.com/handicapinews/223298455169" TargetMode="External"/><Relationship Id="rId5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Relationship Id="rId6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Relationship Id="rId7" Type="http://schemas.openxmlformats.org/officeDocument/2006/relationships/hyperlink" Target="https://search.naver.com/p/crd/rd?m=1&amp;px=424&amp;py=1591&amp;sx=424&amp;sy=500&amp;p=iO63tlqo1aVssjZBw68ssssss98-436332&amp;q=%EA%B5%AD%EB%82%B4+%EC%8B%9C%EA%B0%81%EC%9E%A5%EC%95%A0%EC%9D%B8+%EB%B3%B4%ED%96%89&amp;ie=utf8&amp;rev=1&amp;ssc=tab.nx.all&amp;f=nexearch&amp;w=nexearch&amp;s=0gf2LiN8n%2F%2BRciz08SCHzg%3D%3D&amp;time=1708308316909&amp;abt=%5B%7B%22eid%22%3A%22SHP-BRAND-AD-MIDBLK%22%2C%22vid%22%3A%222%22%7D%2C%7B%22eid%22%3A%22SBR1%22%2C%22vid%22%3A%221777%22%7D%5D&amp;a=ugB_bsR*b.link&amp;r=4&amp;i=90000003_0000000000000033E7CBD3A5&amp;u=https%3A%2F%2Fblog.naver.com%2Fhappinessfoundation%2F222932226981&amp;cr=2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730c251e2_0_4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730c251e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730c251e2_0_1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730c251e2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30c251e2_0_7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30c251e2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730c251e2_0_1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730c251e2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https://universe.roboflow.com/search?q=pedestrian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사용자에게 실질적 위험성이 낮다고 생각되는 클래스 삭제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925a97a2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925a97a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추론값을 이용한 우리만의 산출물.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d0c547c2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d0c547c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d0c547c27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d0c547c2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730c251e2_0_1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730c251e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YOLO: 입력 데이터 사이즈가 32의 배수인 경우 dynamic 형태로 추론 가능한 모델. 32만큼 downsampling하기 때문에 입력 이미지의 해상도가 32의 배수가 되도록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d72e61a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d72e61a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a60dd8730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a60dd873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d0c547c27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d0c547c2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a6cfd19ab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a6cfd19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730c251e2_0_12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730c251e2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a60dd8730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a60dd873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d0c547c2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d0c547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highlight>
                  <a:srgbClr val="FFFFFF"/>
                </a:highlight>
              </a:rPr>
              <a:t>각 원리 알아보기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d0c547c27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d0c547c2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highlight>
                  <a:srgbClr val="FFFFFF"/>
                </a:highlight>
              </a:rPr>
              <a:t>On </a:t>
            </a:r>
            <a:r>
              <a:rPr lang="ko" sz="1500">
                <a:solidFill>
                  <a:srgbClr val="040C28"/>
                </a:solidFill>
                <a:highlight>
                  <a:srgbClr val="D3E3FD"/>
                </a:highlight>
              </a:rPr>
              <a:t>January 31st, 2024</a:t>
            </a:r>
            <a:r>
              <a:rPr lang="ko" sz="1500">
                <a:solidFill>
                  <a:srgbClr val="202124"/>
                </a:solidFill>
                <a:highlight>
                  <a:srgbClr val="FFFFFF"/>
                </a:highlight>
              </a:rPr>
              <a:t>, Tencent's AI Lab released YOLO-World (access code on Github), a real-time, open-vocabulary object detection model. YOLO-World is a zero-shot model, which means you can run object detection without any training.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FFFFF"/>
                </a:highlight>
              </a:rPr>
              <a:t>Ultralytics 에서 제공하는 YOLO-World 모델은 오프라인 어휘의 일부로 </a:t>
            </a:r>
            <a:r>
              <a:rPr lang="ko" sz="9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COCO 데이터 세트</a:t>
            </a:r>
            <a:r>
              <a:rPr lang="ko" sz="950">
                <a:solidFill>
                  <a:schemeClr val="dk1"/>
                </a:solidFill>
                <a:highlight>
                  <a:srgbClr val="FFFFFF"/>
                </a:highlight>
              </a:rPr>
              <a:t> 카테고리가 사전 구성되어 있어 즉시 적용할 수 있도록 효율성을 높입니다. 이러한 통합을 통해 YOLOv8-World 모델은 추가 설정이나 사용자 지정 없이도 COCO 데이터세트에 정의된 80개의 표준 카테고리를 직접 인식하고 예측.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사용자 지정 프롬프트를 통해 클래스를 동적으로 지정할 수 있어 사용자가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</a:rPr>
              <a:t>재학습 없이도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</a:rPr>
              <a:t> 특정 요구 사항에 맞게 모델을 조정할 수 있도록 지원합니다. 이 기능은 원래 학습 데이터에 포함되지 않았던 새로운 도메인이나 특정 작업에 모델을 적용하는 데 특히 유용</a:t>
            </a:r>
            <a:r>
              <a:rPr lang="ko" sz="95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FFFFF"/>
                </a:highlight>
              </a:rPr>
              <a:t>https://docs.ultralytics.com/ko/models/yolo-world/#val-usage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d0c547c27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d0c547c2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d860e127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d860e12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FFFFF"/>
                </a:highlight>
              </a:rPr>
              <a:t>L 및 다른 v8의 버전 보다 N,M에서 bbox를 더 많이 인식하여 이 둘의 모델을 훈련하기로 결정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de160d2f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de160d2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a60dd8730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a60dd87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“일반적으로 모델 관점보다는 </a:t>
            </a:r>
            <a:r>
              <a:rPr b="1" lang="ko" sz="14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데이터 관점에서의 성능 향상 시도가 더 효과적</a:t>
            </a:r>
            <a:r>
              <a:rPr lang="ko" sz="14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a60dd8730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a60dd87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730c251e2_0_7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730c251e2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730c251e2_0_6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730c251e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a60dd8730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a60dd87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전국 시·도, 시·군·구청 등 337개 대상시설 </a:t>
            </a:r>
            <a:r>
              <a:rPr b="1"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시각장애인 보행</a:t>
            </a:r>
            <a:r>
              <a:rPr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접근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[세상파일] </a:t>
            </a:r>
            <a:r>
              <a:rPr b="1"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시각장애인 보행</a:t>
            </a: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을 위한 사회공헌 방안은?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30c251e2_0_10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30c251e2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보건복지부에 따르면 2022년 말 기준 국내 시각장애인은 25만767명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ko"/>
              <a:t>저시력자로 추정되는 인구 40만 명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d72e61afd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d72e61a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주변에는 가까운 건너편까지도 쉽게 가지 못하는 이들이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자동차가 달리는 도로, 시각장애인은 어떻게 횡단보도를 건너고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시각장애인은 외출할 때, 음향신호기*에 의지합니다.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 </a:t>
            </a:r>
            <a:r>
              <a:rPr b="1" lang="ko"/>
              <a:t>대부분의 신호등에서 찾아보기 어려운 상황</a:t>
            </a:r>
            <a:r>
              <a:rPr lang="ko"/>
              <a:t>입니다.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음향신호기 : 신호 변경 시 음성으로 안내하여, 시각장애인의 보행을 돕는 시설물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34%의 음향신호기 과연 잘 작동할까요?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몇몇 음향신호기는 </a:t>
            </a:r>
            <a:r>
              <a:rPr b="1" lang="ko"/>
              <a:t>높은 턱 위에 위치해 버튼을 누르기 어렵거나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파손되어 안내 멘트가 나오지 않</a:t>
            </a:r>
            <a:r>
              <a:rPr lang="ko"/>
              <a:t>는 등 무용지물인 경우도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특히, 음향신호기 위치를 </a:t>
            </a:r>
            <a:r>
              <a:rPr b="1" lang="ko"/>
              <a:t>안내하는 점자블록도 없을 때면 </a:t>
            </a:r>
            <a:r>
              <a:rPr lang="ko"/>
              <a:t>시각장애인의 횡단은 더욱 어려워집니다.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횡단보도에는 점자블록이 설치되어 있지 않기 때문에 오직 지팡이에만 의존해 길을 건너야 하죠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(일본에서는 신호가 바뀔 때 자동으로 음향이 나온다고).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a60dd8730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a60dd87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전국 시·도, 시·군·구청 등 337개 대상시설 </a:t>
            </a:r>
            <a:r>
              <a:rPr b="1"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시각장애인 보행</a:t>
            </a:r>
            <a:r>
              <a:rPr lang="ko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접근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[세상파일] </a:t>
            </a:r>
            <a:r>
              <a:rPr b="1"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시각장애인 보행</a:t>
            </a:r>
            <a:r>
              <a:rPr lang="ko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을 위한 사회공헌 방안은?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전달 가치: 시간적/경제적 비용이 많이 들고 공급에 한계가 있는 안내견을 대신하여, 시각장애인의 이동권/접근권 향상에 기여함으로써 경제적/사회적 가치 창출이 기대됨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730c251e2_0_10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730c251e2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730c251e2_0_10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730c251e2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7" name="Google Shape;97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6" name="Google Shape;10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latin typeface="Malgun Gothic"/>
                <a:ea typeface="Malgun Gothic"/>
                <a:cs typeface="Malgun Gothic"/>
                <a:sym typeface="Malgun Gothic"/>
              </a:rPr>
              <a:t>시각장애인의 안전한 보행을</a:t>
            </a:r>
            <a:br>
              <a:rPr b="1" lang="ko" sz="44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4400">
                <a:latin typeface="Malgun Gothic"/>
                <a:ea typeface="Malgun Gothic"/>
                <a:cs typeface="Malgun Gothic"/>
                <a:sym typeface="Malgun Gothic"/>
              </a:rPr>
              <a:t>보조하기 위한 주변탐지 솔루션</a:t>
            </a:r>
            <a:endParaRPr b="1"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Malgun Gothic"/>
                <a:ea typeface="Malgun Gothic"/>
                <a:cs typeface="Malgun Gothic"/>
                <a:sym typeface="Malgun Gothic"/>
              </a:rPr>
              <a:t>객체인식 </a:t>
            </a:r>
            <a:r>
              <a:rPr b="1" lang="ko" sz="3000"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Malgun Gothic"/>
                <a:ea typeface="Malgun Gothic"/>
                <a:cs typeface="Malgun Gothic"/>
                <a:sym typeface="Malgun Gothic"/>
              </a:rPr>
              <a:t>안희성	박준섭	김빛나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5"/>
          <p:cNvSpPr txBox="1"/>
          <p:nvPr/>
        </p:nvSpPr>
        <p:spPr>
          <a:xfrm>
            <a:off x="6121225" y="4669475"/>
            <a:ext cx="29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</a:t>
            </a: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2024. 2. 29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프로젝트 R&amp;R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6" name="Google Shape;196;p34"/>
          <p:cNvGraphicFramePr/>
          <p:nvPr/>
        </p:nvGraphicFramePr>
        <p:xfrm>
          <a:off x="448225" y="168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{FCD20735-CC73-4AAD-A74F-FF26B18E8ABA}</a:tableStyleId>
              </a:tblPr>
              <a:tblGrid>
                <a:gridCol w="848900"/>
                <a:gridCol w="1450875"/>
                <a:gridCol w="1450875"/>
                <a:gridCol w="1450875"/>
                <a:gridCol w="1450875"/>
                <a:gridCol w="1450875"/>
              </a:tblGrid>
              <a:tr h="4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EDA/전처리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PPT/발표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5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안희성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5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박준섭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5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김빛나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●</a:t>
                      </a:r>
                      <a:endParaRPr sz="24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7" name="Google Shape;197;p34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II. 프로젝트 수행 결과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데이터 수집 및 분석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392625"/>
            <a:ext cx="8683500" cy="36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기초 데이터 출처: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AI hub &lt;인도보행 영상&gt;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한계: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‘신호등’ 라벨에서 보행등 또는 차량등 여부, 색깔 미분류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보완: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Kaggle 및 Roboflow &lt;보행 신호등 이미지&gt; 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b="1" lang="ko" sz="160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rPr>
              <a:t>G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b="1"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’ 라벨링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하여 클래스 추가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Labeling 및 Indexing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: 클래스 개수 기존 30개 이상 ⇒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n_class = 11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’로 재분류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재분류 기준 및 고려사항 (서비스 관점)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(1) 시각장애인 보행 시 위험도 ⇒ </a:t>
            </a:r>
            <a:r>
              <a:rPr b="1" lang="ko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시각장애인 관점</a:t>
            </a:r>
            <a:r>
              <a:rPr lang="ko" sz="1400" u="sng">
                <a:latin typeface="Malgun Gothic"/>
                <a:ea typeface="Malgun Gothic"/>
                <a:cs typeface="Malgun Gothic"/>
                <a:sym typeface="Malgun Gothic"/>
              </a:rPr>
              <a:t>에서 안내가 필요한 객체를 포함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하나?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(2) 클래스 내 라벨 특성의 유사도 ⇒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 시 이해하기 쉽게 </a:t>
            </a:r>
            <a:r>
              <a:rPr lang="ko" sz="1400" u="sng">
                <a:latin typeface="Malgun Gothic"/>
                <a:ea typeface="Malgun Gothic"/>
                <a:cs typeface="Malgun Gothic"/>
                <a:sym typeface="Malgun Gothic"/>
              </a:rPr>
              <a:t>클래스로 범주화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 되었나?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중간발표 이후 추가 고려사항 (모델링 관점)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(3) 재분류된 </a:t>
            </a:r>
            <a:r>
              <a:rPr b="1" lang="ko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별 학습 데이터 개수가 충분하고 균등</a:t>
            </a:r>
            <a:r>
              <a:rPr lang="ko" sz="1400" u="sng">
                <a:latin typeface="Malgun Gothic"/>
                <a:ea typeface="Malgun Gothic"/>
                <a:cs typeface="Malgun Gothic"/>
                <a:sym typeface="Malgun Gothic"/>
              </a:rPr>
              <a:t>하게 분포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하나? ⇒ </a:t>
            </a:r>
            <a:r>
              <a:rPr b="1" i="1" lang="ko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</a:t>
            </a:r>
            <a:endParaRPr b="1" i="1"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7"/>
          <p:cNvGraphicFramePr/>
          <p:nvPr/>
        </p:nvGraphicFramePr>
        <p:xfrm>
          <a:off x="478025" y="95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{FCD20735-CC73-4AAD-A74F-FF26B18E8ABA}</a:tableStyleId>
              </a:tblPr>
              <a:tblGrid>
                <a:gridCol w="5484050"/>
                <a:gridCol w="1116925"/>
                <a:gridCol w="1573625"/>
              </a:tblGrid>
              <a:tr h="1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클래스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재분류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구현 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green_light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0:green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보행등 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초록불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red_light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1:red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보행등 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빨간불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bicycle, motorcycle, scooter, carrier, stroller, wheelchair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:vehicle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탈 것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person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:person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사람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bench, chair, table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:rest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휴식 공간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bus_stop, taxi_stop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:stop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버스/택시 정류장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bollard 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bollard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볼라드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fire_hydrant, parking_meter, power_controller, movable_signage,barricade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:obstacle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 장애물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tree_trunk, potted_plant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:plant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나무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bus, car, truck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9:car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차량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pole 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10: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pole 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기둥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cat, dog, traffic_light, </a:t>
                      </a: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traffic_sign, traffic light controller, kiosk, atm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11:others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endParaRPr sz="9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37"/>
          <p:cNvSpPr txBox="1"/>
          <p:nvPr/>
        </p:nvSpPr>
        <p:spPr>
          <a:xfrm>
            <a:off x="332550" y="421350"/>
            <a:ext cx="745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라벨 재분류 결과 (최종발표)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332550" y="421350"/>
            <a:ext cx="60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</a:t>
            </a: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 별 데이터 분포 (중간발표 기준)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1973675" y="1260125"/>
            <a:ext cx="31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 Unbalanced :(</a:t>
            </a:r>
            <a:endParaRPr b="1" i="1" sz="2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0" l="10730" r="0" t="1642"/>
          <a:stretch/>
        </p:blipFill>
        <p:spPr>
          <a:xfrm>
            <a:off x="1406350" y="1798825"/>
            <a:ext cx="4184450" cy="3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6003725" y="1831925"/>
            <a:ext cx="2306400" cy="2706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index_to_classname =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'Green_light'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'Red_light'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'Mobility aid'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'Rest'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'Kiosk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'Obstacle'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'Bicycle'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'Car'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/>
        </p:nvSpPr>
        <p:spPr>
          <a:xfrm>
            <a:off x="332550" y="421350"/>
            <a:ext cx="60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라벨 별 데이터 분포 (중간발표 후 재분류)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 b="0" l="10642" r="0" t="0"/>
          <a:stretch/>
        </p:blipFill>
        <p:spPr>
          <a:xfrm>
            <a:off x="1397925" y="1752725"/>
            <a:ext cx="4198250" cy="34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/>
        </p:nvSpPr>
        <p:spPr>
          <a:xfrm>
            <a:off x="1364075" y="1031525"/>
            <a:ext cx="425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Balanced</a:t>
            </a:r>
            <a:endParaRPr b="1" i="1" sz="2000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BUT! </a:t>
            </a:r>
            <a:r>
              <a:rPr b="1" i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여전히 개선의 여지가 있음</a:t>
            </a:r>
            <a:endParaRPr b="1" i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6003725" y="1831925"/>
            <a:ext cx="2306400" cy="3130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index_to_classname =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'Green_light'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'Red_light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'Vehicle'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'Person'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'Rest'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'Stop'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'Bollard'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'Obstacle'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'Plant'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'Others'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5077950" y="2962150"/>
            <a:ext cx="250200" cy="19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92625"/>
            <a:ext cx="8944500" cy="36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이미지 리사이징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640 x 640 (v8)</a:t>
            </a:r>
            <a:r>
              <a:rPr b="1" i="1" lang="ko" sz="1600">
                <a:solidFill>
                  <a:srgbClr val="B7B7B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i="1" lang="ko" sz="1600">
                <a:solidFill>
                  <a:srgbClr val="B7B7B7"/>
                </a:solidFill>
                <a:latin typeface="Malgun Gothic"/>
                <a:ea typeface="Malgun Gothic"/>
                <a:cs typeface="Malgun Gothic"/>
                <a:sym typeface="Malgun Gothic"/>
              </a:rPr>
              <a:t>(YOLO의 일반적인 입력 데이터 사이즈: 32의 배수)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ounding Box (Bbox) 좌표 포맷 YOLO 스타일로 변경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기초 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i="1" lang="ko" sz="1600">
                <a:solidFill>
                  <a:srgbClr val="B7B7B7"/>
                </a:solidFill>
                <a:latin typeface="Malgun Gothic"/>
                <a:ea typeface="Malgun Gothic"/>
                <a:cs typeface="Malgun Gothic"/>
                <a:sym typeface="Malgun Gothic"/>
              </a:rPr>
              <a:t>(x1, y1, x2, y2) = (좌상단 x, 좌상단 y, 우하단 x, 우하단 y)</a:t>
            </a:r>
            <a:endParaRPr i="1" sz="1600">
              <a:solidFill>
                <a:srgbClr val="B7B7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YOLO 스타일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: (x, y, w, h) = (center x, center y, ratio w, ratio h)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데이터 증강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라벨 재분류 후에도, 여전히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일부 클래스의 데이터 개수 부족/불균형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추가한</a:t>
            </a:r>
            <a:r>
              <a:rPr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신호등 이미지의 크기와 형태가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&lt;인도보행 영상&gt; 기초 데이터와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크게 상이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11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데이터 증강 시도 (1) 모자이크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12149" l="28840" r="28983" t="21498"/>
          <a:stretch/>
        </p:blipFill>
        <p:spPr>
          <a:xfrm>
            <a:off x="345475" y="1487240"/>
            <a:ext cx="2553385" cy="255381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/>
        </p:nvSpPr>
        <p:spPr>
          <a:xfrm>
            <a:off x="2269525" y="4141575"/>
            <a:ext cx="483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모자이크 결과물, 객체 인식에 부적절</a:t>
            </a:r>
            <a:endParaRPr b="1" i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Then, How?</a:t>
            </a:r>
            <a:endParaRPr b="1" i="1" sz="2000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 b="12011" l="29105" r="28895" t="22354"/>
          <a:stretch/>
        </p:blipFill>
        <p:spPr>
          <a:xfrm>
            <a:off x="3288748" y="1495704"/>
            <a:ext cx="2553385" cy="253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 b="12193" l="28815" r="28802" t="21140"/>
          <a:stretch/>
        </p:blipFill>
        <p:spPr>
          <a:xfrm>
            <a:off x="6278914" y="1487463"/>
            <a:ext cx="2553385" cy="255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8419875" y="2775600"/>
            <a:ext cx="58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 b="1" i="1" sz="2000">
              <a:solidFill>
                <a:srgbClr val="0D0D0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571275" y="2013600"/>
            <a:ext cx="58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 b="1" i="1" sz="2000">
              <a:solidFill>
                <a:srgbClr val="0D0D0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1840075" y="2877375"/>
            <a:ext cx="766800" cy="1163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4888075" y="1487250"/>
            <a:ext cx="405900" cy="648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5573875" y="2136150"/>
            <a:ext cx="268200" cy="1896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41"/>
          <p:cNvSpPr/>
          <p:nvPr/>
        </p:nvSpPr>
        <p:spPr>
          <a:xfrm>
            <a:off x="8698075" y="2431800"/>
            <a:ext cx="134100" cy="1600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7402675" y="1495700"/>
            <a:ext cx="462900" cy="954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7208675" y="2506200"/>
            <a:ext cx="268200" cy="1526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4984075" y="3425625"/>
            <a:ext cx="58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??</a:t>
            </a:r>
            <a:endParaRPr b="1" i="1" sz="2000">
              <a:solidFill>
                <a:srgbClr val="0D0D0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데이터 증강 시도 (2) 이미지 합성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290175" y="1284050"/>
            <a:ext cx="8520600" cy="36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(1)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 대상 객체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크롭 </a:t>
            </a: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&gt; (2) 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너무 크지 않도록 max_size 설정 &amp;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리사이징 </a:t>
            </a: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&gt;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너무 많은 객체가 겹치지 않도록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, 배경 이미지 중 객체가 최대 5개인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추출 </a:t>
            </a: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&gt;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(4) 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클래스 별 증강 비율 설정해</a:t>
            </a: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합성 </a:t>
            </a:r>
            <a:r>
              <a:rPr b="1" lang="ko" sz="1400">
                <a:latin typeface="Malgun Gothic"/>
                <a:ea typeface="Malgun Gothic"/>
                <a:cs typeface="Malgun Gothic"/>
                <a:sym typeface="Malgun Gothic"/>
              </a:rPr>
              <a:t>&gt; (5)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 합성된 객체 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업데이트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b="-3049" l="0" r="0" t="3050"/>
          <a:stretch/>
        </p:blipFill>
        <p:spPr>
          <a:xfrm>
            <a:off x="395525" y="2472883"/>
            <a:ext cx="2444993" cy="239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6868675" y="4753450"/>
            <a:ext cx="217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(출처: AI hub, Roboflow)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-3049" l="0" r="0" t="3050"/>
          <a:stretch/>
        </p:blipFill>
        <p:spPr>
          <a:xfrm>
            <a:off x="6529532" y="2472895"/>
            <a:ext cx="2444993" cy="239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433" y="3060863"/>
            <a:ext cx="982384" cy="129988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5680250" y="3257000"/>
            <a:ext cx="386700" cy="77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6525275" y="2472800"/>
            <a:ext cx="7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&lt;예시&gt;</a:t>
            </a:r>
            <a:endParaRPr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5">
            <a:alphaModFix/>
          </a:blip>
          <a:srcRect b="12204" l="28945" r="28823" t="21499"/>
          <a:stretch/>
        </p:blipFill>
        <p:spPr>
          <a:xfrm>
            <a:off x="2900617" y="2472895"/>
            <a:ext cx="2349732" cy="234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5">
            <a:alphaModFix/>
          </a:blip>
          <a:srcRect b="46129" l="46436" r="49805" t="36134"/>
          <a:stretch/>
        </p:blipFill>
        <p:spPr>
          <a:xfrm>
            <a:off x="8613292" y="2525350"/>
            <a:ext cx="209126" cy="627391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21690" l="28945" r="60061" t="65987"/>
          <a:stretch/>
        </p:blipFill>
        <p:spPr>
          <a:xfrm>
            <a:off x="7091588" y="3739074"/>
            <a:ext cx="611666" cy="435867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2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13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/>
        </p:nvSpPr>
        <p:spPr>
          <a:xfrm>
            <a:off x="332550" y="421350"/>
            <a:ext cx="60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</a:t>
            </a: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 별 데이터 분포 (데이터 증강 후 최종발표)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1059275" y="1031525"/>
            <a:ext cx="52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합성</a:t>
            </a:r>
            <a:r>
              <a:rPr b="1" i="1" lang="ko" sz="20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b="1" i="1" lang="ko" sz="20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통한</a:t>
            </a:r>
            <a:endParaRPr b="1" i="1" sz="2000">
              <a:solidFill>
                <a:srgbClr val="6AA9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데이터 증강 후</a:t>
            </a:r>
            <a:r>
              <a:rPr b="1" i="1" lang="ko" sz="2000">
                <a:solidFill>
                  <a:srgbClr val="6AA9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⇒ Well Balanced </a:t>
            </a:r>
            <a:endParaRPr b="1" i="1" sz="2000">
              <a:solidFill>
                <a:srgbClr val="6AA94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6003725" y="1831925"/>
            <a:ext cx="2306400" cy="2918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index_to_classname =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'Green_light'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'Red_light'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'Vehicle'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'Person'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'Rest'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'Stop'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'Bollard'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'Obstacle'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'Plant'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'Pole'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 rotWithShape="1">
          <a:blip r:embed="rId3">
            <a:alphaModFix/>
          </a:blip>
          <a:srcRect b="0" l="9763" r="0" t="0"/>
          <a:stretch/>
        </p:blipFill>
        <p:spPr>
          <a:xfrm>
            <a:off x="1342075" y="1846100"/>
            <a:ext cx="4158225" cy="32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14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Malgun Gothic"/>
                <a:ea typeface="Malgun Gothic"/>
                <a:cs typeface="Malgun Gothic"/>
                <a:sym typeface="Malgun Gothic"/>
              </a:rPr>
              <a:t>TOC</a:t>
            </a:r>
            <a:endParaRPr b="1" sz="4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romanUcPeriod"/>
            </a:pPr>
            <a:r>
              <a:rPr b="1" lang="ko" sz="2800"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 sz="2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목표 산출물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프로젝트 R&amp;R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romanUcPeriod"/>
            </a:pPr>
            <a:r>
              <a:rPr b="1" lang="ko" sz="2800"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b="1" sz="2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데이터 수집 및 분석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모델 선정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성능 및 테스트 결과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개선 방향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AutoNum type="arabicPeriod"/>
            </a:pPr>
            <a:r>
              <a:rPr lang="ko" sz="2000">
                <a:latin typeface="Malgun Gothic"/>
                <a:ea typeface="Malgun Gothic"/>
                <a:cs typeface="Malgun Gothic"/>
                <a:sym typeface="Malgun Gothic"/>
              </a:rPr>
              <a:t>회고 (Lessons Learned)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모델 선정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9975600" y="4468200"/>
            <a:ext cx="60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483250" y="2203200"/>
            <a:ext cx="1364700" cy="629700"/>
          </a:xfrm>
          <a:prstGeom prst="ellipse">
            <a:avLst/>
          </a:prstGeom>
          <a:solidFill>
            <a:srgbClr val="6AA9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1-stage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83250" y="4184400"/>
            <a:ext cx="1364700" cy="62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-stage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102250" y="3213150"/>
            <a:ext cx="2459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산출물 목표가 보행 중 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인식이므로 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추론시간 단축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중요</a:t>
            </a:r>
            <a:endParaRPr b="1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3247750" y="2203200"/>
            <a:ext cx="1876800" cy="62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YOLO v4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(2020)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p44"/>
          <p:cNvSpPr/>
          <p:nvPr/>
        </p:nvSpPr>
        <p:spPr>
          <a:xfrm>
            <a:off x="3247750" y="4184400"/>
            <a:ext cx="1876800" cy="62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YOLO World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(2024)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98" name="Google Shape;298;p44"/>
          <p:cNvCxnSpPr>
            <a:stCxn id="293" idx="6"/>
            <a:endCxn id="296" idx="2"/>
          </p:cNvCxnSpPr>
          <p:nvPr/>
        </p:nvCxnSpPr>
        <p:spPr>
          <a:xfrm>
            <a:off x="1847950" y="2518050"/>
            <a:ext cx="1399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4"/>
          <p:cNvSpPr/>
          <p:nvPr/>
        </p:nvSpPr>
        <p:spPr>
          <a:xfrm>
            <a:off x="3247750" y="3193800"/>
            <a:ext cx="1876800" cy="629700"/>
          </a:xfrm>
          <a:prstGeom prst="ellipse">
            <a:avLst/>
          </a:prstGeom>
          <a:solidFill>
            <a:srgbClr val="6AA9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YOLO v8🚀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(2023)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00" name="Google Shape;300;p44"/>
          <p:cNvCxnSpPr>
            <a:stCxn id="293" idx="6"/>
            <a:endCxn id="297" idx="2"/>
          </p:cNvCxnSpPr>
          <p:nvPr/>
        </p:nvCxnSpPr>
        <p:spPr>
          <a:xfrm>
            <a:off x="1847950" y="2518050"/>
            <a:ext cx="1399800" cy="1981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4"/>
          <p:cNvCxnSpPr>
            <a:stCxn id="293" idx="6"/>
            <a:endCxn id="299" idx="2"/>
          </p:cNvCxnSpPr>
          <p:nvPr/>
        </p:nvCxnSpPr>
        <p:spPr>
          <a:xfrm>
            <a:off x="1847950" y="2518050"/>
            <a:ext cx="1399800" cy="990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4"/>
          <p:cNvSpPr txBox="1"/>
          <p:nvPr/>
        </p:nvSpPr>
        <p:spPr>
          <a:xfrm>
            <a:off x="222400" y="1619425"/>
            <a:ext cx="88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선정: YOLO			 다양한 버전 테스트			     Backbone 성능 비교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44"/>
          <p:cNvSpPr/>
          <p:nvPr/>
        </p:nvSpPr>
        <p:spPr>
          <a:xfrm>
            <a:off x="7722250" y="2127000"/>
            <a:ext cx="552900" cy="513600"/>
          </a:xfrm>
          <a:prstGeom prst="ellipse">
            <a:avLst/>
          </a:prstGeom>
          <a:solidFill>
            <a:srgbClr val="6AA9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4" name="Google Shape;304;p44"/>
          <p:cNvSpPr/>
          <p:nvPr/>
        </p:nvSpPr>
        <p:spPr>
          <a:xfrm>
            <a:off x="7722250" y="2660400"/>
            <a:ext cx="552900" cy="51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7722250" y="3193800"/>
            <a:ext cx="552900" cy="513600"/>
          </a:xfrm>
          <a:prstGeom prst="ellipse">
            <a:avLst/>
          </a:prstGeom>
          <a:solidFill>
            <a:srgbClr val="6AA9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m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p44"/>
          <p:cNvSpPr/>
          <p:nvPr/>
        </p:nvSpPr>
        <p:spPr>
          <a:xfrm>
            <a:off x="7722250" y="3727200"/>
            <a:ext cx="552900" cy="51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l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7" name="Google Shape;307;p44"/>
          <p:cNvSpPr/>
          <p:nvPr/>
        </p:nvSpPr>
        <p:spPr>
          <a:xfrm>
            <a:off x="7722250" y="4260600"/>
            <a:ext cx="552900" cy="513600"/>
          </a:xfrm>
          <a:prstGeom prst="ellipse">
            <a:avLst/>
          </a:prstGeom>
          <a:solidFill>
            <a:srgbClr val="6AA9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08" name="Google Shape;308;p44"/>
          <p:cNvCxnSpPr>
            <a:endCxn id="303" idx="2"/>
          </p:cNvCxnSpPr>
          <p:nvPr/>
        </p:nvCxnSpPr>
        <p:spPr>
          <a:xfrm flipH="1" rot="10800000">
            <a:off x="5124550" y="2383800"/>
            <a:ext cx="2597700" cy="1095600"/>
          </a:xfrm>
          <a:prstGeom prst="straightConnector1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4"/>
          <p:cNvCxnSpPr>
            <a:stCxn id="299" idx="6"/>
            <a:endCxn id="304" idx="2"/>
          </p:cNvCxnSpPr>
          <p:nvPr/>
        </p:nvCxnSpPr>
        <p:spPr>
          <a:xfrm flipH="1" rot="10800000">
            <a:off x="5124550" y="2917050"/>
            <a:ext cx="2597700" cy="591600"/>
          </a:xfrm>
          <a:prstGeom prst="straightConnector1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4"/>
          <p:cNvCxnSpPr>
            <a:stCxn id="299" idx="6"/>
            <a:endCxn id="305" idx="2"/>
          </p:cNvCxnSpPr>
          <p:nvPr/>
        </p:nvCxnSpPr>
        <p:spPr>
          <a:xfrm flipH="1" rot="10800000">
            <a:off x="5124550" y="3450450"/>
            <a:ext cx="2597700" cy="58200"/>
          </a:xfrm>
          <a:prstGeom prst="straightConnector1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4"/>
          <p:cNvCxnSpPr>
            <a:stCxn id="299" idx="6"/>
            <a:endCxn id="306" idx="2"/>
          </p:cNvCxnSpPr>
          <p:nvPr/>
        </p:nvCxnSpPr>
        <p:spPr>
          <a:xfrm>
            <a:off x="5124550" y="3508650"/>
            <a:ext cx="2597700" cy="475500"/>
          </a:xfrm>
          <a:prstGeom prst="straightConnector1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4"/>
          <p:cNvCxnSpPr>
            <a:stCxn id="299" idx="6"/>
            <a:endCxn id="307" idx="2"/>
          </p:cNvCxnSpPr>
          <p:nvPr/>
        </p:nvCxnSpPr>
        <p:spPr>
          <a:xfrm>
            <a:off x="5124550" y="3508650"/>
            <a:ext cx="2597700" cy="1008900"/>
          </a:xfrm>
          <a:prstGeom prst="straightConnector1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4"/>
          <p:cNvSpPr/>
          <p:nvPr/>
        </p:nvSpPr>
        <p:spPr>
          <a:xfrm>
            <a:off x="8411025" y="2127000"/>
            <a:ext cx="231900" cy="2647200"/>
          </a:xfrm>
          <a:prstGeom prst="up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8176775" y="2215650"/>
            <a:ext cx="72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</a:t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정확도</a:t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5236763" y="2307600"/>
            <a:ext cx="1654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 성능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커스텀 용이성 &amp;  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개선 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커스텀 어려움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392625"/>
            <a:ext cx="4759125" cy="35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4383650" y="1377799"/>
            <a:ext cx="619800" cy="217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2937525" y="1377799"/>
            <a:ext cx="130500" cy="322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5368625" y="1392625"/>
            <a:ext cx="37032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D0D0D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사전학습된 모델 및 가중치 (yolov4.conv.137)로 custom data (1.7만여 개, 410x410) 학습 결과:</a:t>
            </a:r>
            <a:endParaRPr b="1" sz="1600">
              <a:solidFill>
                <a:srgbClr val="0D0D0D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낮은 </a:t>
            </a:r>
            <a:r>
              <a:rPr b="1" lang="ko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정확도(mAP@0.50: 52%)</a:t>
            </a:r>
            <a:endParaRPr b="1" sz="1600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‘장애물’ </a:t>
            </a:r>
            <a:r>
              <a:rPr b="1" lang="ko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클래스만 식별함</a:t>
            </a:r>
            <a:endParaRPr sz="1600">
              <a:solidFill>
                <a:srgbClr val="1D1C1D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⇒ 문제 원인 파악하여 수정 예정</a:t>
            </a:r>
            <a:endParaRPr b="1" sz="1600">
              <a:solidFill>
                <a:srgbClr val="42424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Malgun Gothic"/>
              <a:buChar char="●"/>
            </a:pPr>
            <a:r>
              <a:rPr i="1" lang="ko" sz="1400">
                <a:solidFill>
                  <a:srgbClr val="9E9E9E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가설1) 클래스 별 학습 데이터가 불균형해서 그런가?</a:t>
            </a:r>
            <a:endParaRPr i="1" sz="1400">
              <a:solidFill>
                <a:srgbClr val="9E9E9E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Malgun Gothic"/>
              <a:buChar char="●"/>
            </a:pPr>
            <a:r>
              <a:rPr i="1" lang="ko" sz="1400">
                <a:solidFill>
                  <a:srgbClr val="9E9E9E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가설2) confidence threshold를 조정해 볼까? </a:t>
            </a:r>
            <a:endParaRPr i="1" sz="1400">
              <a:solidFill>
                <a:srgbClr val="9E9E9E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2314481" y="1635274"/>
            <a:ext cx="17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highlight>
                  <a:srgbClr val="00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obstacle, 66.93</a:t>
            </a:r>
            <a:endParaRPr b="1" sz="1000">
              <a:solidFill>
                <a:schemeClr val="lt1"/>
              </a:solidFill>
              <a:highlight>
                <a:srgbClr val="00FF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4008756" y="3483874"/>
            <a:ext cx="17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highlight>
                  <a:srgbClr val="00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obstacle, 51.92</a:t>
            </a:r>
            <a:endParaRPr b="1" sz="1000">
              <a:solidFill>
                <a:schemeClr val="lt1"/>
              </a:solidFill>
              <a:highlight>
                <a:srgbClr val="00FF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332550" y="4213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YOLO v4 - 테스트 결과물 (중간발표)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332550" y="4213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YOLO World: 	     (1) 소개 및 장점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13164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i="1" lang="ko" sz="1600">
                <a:latin typeface="Malgun Gothic"/>
                <a:ea typeface="Malgun Gothic"/>
                <a:cs typeface="Malgun Gothic"/>
                <a:sym typeface="Malgun Gothic"/>
              </a:rPr>
              <a:t>YOLO-World 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/>
              <a:t>“</a:t>
            </a:r>
            <a:r>
              <a:rPr b="1" lang="ko">
                <a:solidFill>
                  <a:schemeClr val="dk1"/>
                </a:solidFill>
              </a:rPr>
              <a:t>Real-Time, Zero-Shot</a:t>
            </a:r>
            <a:r>
              <a:rPr b="1" lang="ko"/>
              <a:t> Object Detection”</a:t>
            </a:r>
            <a:endParaRPr b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2024/1/31 텐센트 AI Lab에서 공개한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실시간, 개방형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 어휘 개체 감지 모델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 학습된 </a:t>
            </a: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오프라인 어휘 (COCO-80 카테고리) 즉시 적용</a:t>
            </a:r>
            <a:b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사용자 지정 프롬프트로 커스텀 클래스 동적 지정</a:t>
            </a:r>
            <a:b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	⇒ </a:t>
            </a:r>
            <a:r>
              <a:rPr b="1" lang="ko" sz="16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재학습 없이도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도메인/어휘에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즉시 적용 가능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7348950" y="4698000"/>
            <a:ext cx="18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(출처: U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ltralytics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 b="54997" l="1739" r="28393" t="3836"/>
          <a:stretch/>
        </p:blipFill>
        <p:spPr>
          <a:xfrm>
            <a:off x="1973550" y="3466575"/>
            <a:ext cx="5452250" cy="15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075" y="-12"/>
            <a:ext cx="1996375" cy="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/>
          <p:nvPr/>
        </p:nvSpPr>
        <p:spPr>
          <a:xfrm>
            <a:off x="2983375" y="3789850"/>
            <a:ext cx="651600" cy="73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9" name="Google Shape;339;p46"/>
          <p:cNvSpPr/>
          <p:nvPr/>
        </p:nvSpPr>
        <p:spPr>
          <a:xfrm>
            <a:off x="3990700" y="3860325"/>
            <a:ext cx="462300" cy="73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5755200" y="3718825"/>
            <a:ext cx="778200" cy="1055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16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11700" y="1316425"/>
            <a:ext cx="88323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●"/>
            </a:pPr>
            <a:r>
              <a:rPr b="1" i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BUT! </a:t>
            </a:r>
            <a: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여러 조합으로 커스텀 클래스 지정하여 테스트한 결과, 아래 문제로 </a:t>
            </a:r>
            <a: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채택 않기로 함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(1) 새로운 </a:t>
            </a:r>
            <a: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‘객체 식별’ 성능</a:t>
            </a:r>
            <a:r>
              <a:rPr b="1" lang="ko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대한 신뢰도가 낮음</a:t>
            </a:r>
            <a:endParaRPr b="1" sz="16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Malgun Gothic"/>
              <a:buChar char="■"/>
            </a:pPr>
            <a:r>
              <a:rPr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COCO-80으로 학습하지 않은 오프라인 객체(예: Bollard) 인식 못함</a:t>
            </a:r>
            <a:endParaRPr sz="1600">
              <a:solidFill>
                <a:srgbClr val="0D0D0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Malgun Gothic"/>
              <a:buChar char="■"/>
            </a:pPr>
            <a:r>
              <a:rPr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신호등 초록불 or 빨간불을 식별은 하지만, 데이터마다 결과가 상이함</a:t>
            </a:r>
            <a:endParaRPr sz="1600">
              <a:solidFill>
                <a:srgbClr val="0D0D0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Malgun Gothic"/>
              <a:buChar char="○"/>
            </a:pPr>
            <a: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(2) 우리 프로젝트에서 원하는 커스텀 </a:t>
            </a:r>
            <a: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‘객체 범주화’가 어려움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Malgun Gothic"/>
              <a:buChar char="■"/>
            </a:pPr>
            <a:r>
              <a:rPr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예1: “도로보행 장애물” 등 주관적 조건의 범주화가 현실적으로 어려움</a:t>
            </a:r>
            <a:endParaRPr sz="1600">
              <a:solidFill>
                <a:srgbClr val="0D0D0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600"/>
              <a:buFont typeface="Malgun Gothic"/>
              <a:buChar char="■"/>
            </a:pPr>
            <a:r>
              <a:rPr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예2: “2륜차량”, “4륜차량”, “탈것” 등 객관적 조건의 범주화/식별 성능도 낮음 </a:t>
            </a:r>
            <a:endParaRPr sz="1600">
              <a:solidFill>
                <a:srgbClr val="0D0D0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332550" y="4213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YOLO World: 	     (2) 적용 한계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75" y="-12"/>
            <a:ext cx="1996375" cy="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" y="1959314"/>
            <a:ext cx="2704251" cy="18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/>
        </p:nvSpPr>
        <p:spPr>
          <a:xfrm>
            <a:off x="407575" y="3858725"/>
            <a:ext cx="2704200" cy="6201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3 persons, </a:t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2 green_traffic_lights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1017325" y="4617625"/>
            <a:ext cx="17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볼라드는?</a:t>
            </a:r>
            <a:endParaRPr b="1" i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3330400" y="3858725"/>
            <a:ext cx="2704200" cy="6201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bike, 2 persons,</a:t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green_traffic_light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405" y="1961560"/>
            <a:ext cx="2704251" cy="182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283" y="1956050"/>
            <a:ext cx="2744774" cy="182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3124350" y="4432500"/>
            <a:ext cx="301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오토바이를 2륜차가 아닌 자전거로 인식하네</a:t>
            </a:r>
            <a:r>
              <a:rPr b="1" i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i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733163" y="4465225"/>
            <a:ext cx="22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초록불이라고?</a:t>
            </a:r>
            <a:endParaRPr b="1" i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6261625" y="3858725"/>
            <a:ext cx="2744700" cy="3693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120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green_traffic_lights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407575" y="950475"/>
            <a:ext cx="8612400" cy="95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Define custom classes</a:t>
            </a:r>
            <a:endParaRPr sz="13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model.set_classes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"bollard"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"4 wheel vehicle"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"2 wheel vehicle"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"bike"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"person"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"green_traffic_light"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"red_traffic_light"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"obstacle_for_passenger"</a:t>
            </a:r>
            <a:r>
              <a:rPr lang="ko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5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4" name="Google Shape;364;p48"/>
          <p:cNvSpPr/>
          <p:nvPr/>
        </p:nvSpPr>
        <p:spPr>
          <a:xfrm>
            <a:off x="2144400" y="2624775"/>
            <a:ext cx="326100" cy="620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1749025" y="2571750"/>
            <a:ext cx="167100" cy="31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1901425" y="2571750"/>
            <a:ext cx="167100" cy="31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7" name="Google Shape;367;p48"/>
          <p:cNvSpPr/>
          <p:nvPr/>
        </p:nvSpPr>
        <p:spPr>
          <a:xfrm>
            <a:off x="1487500" y="2440000"/>
            <a:ext cx="94800" cy="101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1487500" y="2330600"/>
            <a:ext cx="94800" cy="109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9" name="Google Shape;369;p48"/>
          <p:cNvSpPr/>
          <p:nvPr/>
        </p:nvSpPr>
        <p:spPr>
          <a:xfrm>
            <a:off x="3912900" y="2715025"/>
            <a:ext cx="326100" cy="620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48"/>
          <p:cNvSpPr/>
          <p:nvPr/>
        </p:nvSpPr>
        <p:spPr>
          <a:xfrm>
            <a:off x="5205500" y="2492350"/>
            <a:ext cx="766500" cy="1280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1" name="Google Shape;371;p48"/>
          <p:cNvSpPr/>
          <p:nvPr/>
        </p:nvSpPr>
        <p:spPr>
          <a:xfrm>
            <a:off x="6662800" y="2233925"/>
            <a:ext cx="462000" cy="481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" name="Google Shape;372;p48"/>
          <p:cNvSpPr/>
          <p:nvPr/>
        </p:nvSpPr>
        <p:spPr>
          <a:xfrm>
            <a:off x="6662800" y="2691125"/>
            <a:ext cx="462000" cy="481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4572000" y="2081325"/>
            <a:ext cx="167100" cy="152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4572000" y="2233725"/>
            <a:ext cx="167100" cy="152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3454750" y="2829600"/>
            <a:ext cx="1284300" cy="956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332550" y="4213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(참고) YOLO World: 	     (3) 테스트 결과물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5075" y="-12"/>
            <a:ext cx="1996375" cy="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18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성능 및 테스트 결과 (YOLO v8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🚀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4867" y="1225500"/>
            <a:ext cx="505032" cy="5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/>
        </p:nvSpPr>
        <p:spPr>
          <a:xfrm>
            <a:off x="1246175" y="0"/>
            <a:ext cx="80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					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6" name="Google Shape;386;p49"/>
          <p:cNvGraphicFramePr/>
          <p:nvPr/>
        </p:nvGraphicFramePr>
        <p:xfrm>
          <a:off x="159525" y="1361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{FCD20735-CC73-4AAD-A74F-FF26B18E8ABA}</a:tableStyleId>
              </a:tblPr>
              <a:tblGrid>
                <a:gridCol w="2949575"/>
                <a:gridCol w="2949575"/>
                <a:gridCol w="2949575"/>
              </a:tblGrid>
              <a:tr h="166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5" y="2228728"/>
            <a:ext cx="2863181" cy="286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295" y="2228725"/>
            <a:ext cx="2863181" cy="286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069" y="2228727"/>
            <a:ext cx="2863181" cy="286317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/>
        </p:nvSpPr>
        <p:spPr>
          <a:xfrm>
            <a:off x="246925" y="1289500"/>
            <a:ext cx="868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성능(mAP@50): </a:t>
            </a: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N 18% → M 19% → </a:t>
            </a:r>
            <a:r>
              <a:rPr b="1"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(L: OutOfMemoryError)</a:t>
            </a: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</a:t>
            </a:r>
            <a:r>
              <a:rPr b="1" lang="ko" sz="1600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XLarge 21%</a:t>
            </a:r>
            <a:endParaRPr b="1" sz="1600">
              <a:solidFill>
                <a:srgbClr val="6AA9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Char char="●"/>
            </a:pP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Sample Data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Validation set, </a:t>
            </a: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YOLOv8n, </a:t>
            </a: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30, </a:t>
            </a: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Adam, </a:t>
            </a: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LR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0.01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8087850" y="2568950"/>
            <a:ext cx="991800" cy="127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6742975" y="2228725"/>
            <a:ext cx="173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기둥 객체 인식 성능 낮음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49"/>
          <p:cNvSpPr/>
          <p:nvPr/>
        </p:nvSpPr>
        <p:spPr>
          <a:xfrm>
            <a:off x="7097250" y="2568950"/>
            <a:ext cx="310500" cy="97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50" y="372500"/>
            <a:ext cx="4542750" cy="45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3311325" y="1371025"/>
            <a:ext cx="2353200" cy="1546500"/>
          </a:xfrm>
          <a:prstGeom prst="wedgeEllipseCallout">
            <a:avLst>
              <a:gd fmla="val -61033" name="adj1"/>
              <a:gd fmla="val 6032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</a:t>
            </a:r>
            <a:r>
              <a:rPr b="1" lang="ko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b="1" sz="24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WHY?????</a:t>
            </a:r>
            <a:endParaRPr b="1" sz="24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5664525" y="67700"/>
            <a:ext cx="3167700" cy="4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Object 별로는, </a:t>
            </a:r>
            <a:r>
              <a:rPr b="1" lang="ko" sz="1600">
                <a:solidFill>
                  <a:srgbClr val="6AA94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최고 성능: </a:t>
            </a:r>
            <a:r>
              <a:rPr b="1" lang="ko" sz="1600">
                <a:solidFill>
                  <a:srgbClr val="6AA94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신호등</a:t>
            </a:r>
            <a:r>
              <a:rPr b="1" lang="ko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ko" sz="16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VS </a:t>
            </a:r>
            <a: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최저 성능: 기둥</a:t>
            </a:r>
            <a:b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1" lang="ko" sz="1400">
                <a:solidFill>
                  <a:schemeClr val="lt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신호등은 형태가 일관된 반면, 기둥은 형태가 유사한 다른 객체들 많아 정확히 구별 못함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성능 저하 원인 가설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1) 데이터 관점: </a:t>
            </a:r>
            <a:b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1" lang="ko" sz="1400">
                <a:solidFill>
                  <a:schemeClr val="lt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 합성 시 객체 위치를 랜덤 설정했는데, </a:t>
            </a:r>
            <a:r>
              <a:rPr i="1" lang="ko" sz="1400">
                <a:solidFill>
                  <a:schemeClr val="lt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 객체가 </a:t>
            </a:r>
            <a:r>
              <a:rPr i="1" lang="ko" sz="1400">
                <a:solidFill>
                  <a:schemeClr val="lt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합성 객체에 가려지는 경우 학습에 혼선이 발생했을까?  </a:t>
            </a:r>
            <a:endParaRPr i="1" sz="1400">
              <a:solidFill>
                <a:schemeClr val="lt2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2) 모델 관점:</a:t>
            </a:r>
            <a:br>
              <a:rPr b="1" lang="ko" sz="1600">
                <a:solidFill>
                  <a:srgbClr val="0D0D0D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1" lang="ko" sz="1400">
                <a:solidFill>
                  <a:schemeClr val="lt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YOLO v8 학습 시 Epoch 횟수가 충분하지 않아서일까?</a:t>
            </a:r>
            <a:endParaRPr b="1" i="1" sz="1600">
              <a:solidFill>
                <a:srgbClr val="0D0D0D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개선 방향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4011700" y="3115225"/>
            <a:ext cx="445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326750" y="1266275"/>
            <a:ext cx="4784100" cy="3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As-Is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(프로세스 측면)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클라우드에 저장한 대용량 데이터를 전처리 할 때, 여러 파일과 단계로 나눠서 불러오고 처리하는 과정에서 크게 지연됨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(데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이터 측면)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데이터 증강 목적으로 크롭/합성을 했지만, 기존 객체를 거의 변형 없이 사용해 실제 학습 데이터 개수에서는 허수로 감안해야 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(모델 측면)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다양한 사전학습된 모델들을 비교해 봤으나, 구조 상 튜닝을 통한 성능 향상 여지는 적음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(성능 측면)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 데이터 전처리 후 최신 버전 모델을 돌렸음에도, 오히려 성능이 저하됨(v4 50% → v8 20%)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Malgun Gothic"/>
              <a:buChar char="●"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(서비스 구현 측면)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시각장애인이 독립적으로 안전한 보행을 하기에는 기능적으로 한계가 있음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5124000" y="1266275"/>
            <a:ext cx="4020000" cy="3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To-Be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데이터를 로컬에 저장하거나, 데이터를 처리 하는 코드를 하나의 단일 파일에서 작성/실행 할 경우 시간 단축이 기대됨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데이터 증강이 필요 없도록 원 데이터를 선별 하거나, 데이터 증강 시 다양한 변형 기법을 시도해볼 수 있음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시간 한계 상 Object Detection만 시도했지만, 추후 Segmentation도 도전해보고 최근 공개된 YOLO v9도 돌려보고 싶음 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데이터 증강 접근법이 문제인지, 모델 학습이 충분하지 않았는지 문제 원인을 찾고자 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노면 인식, 위험 객체 Tracking, 깜빡이는 초록불 Alert 등 추가 기능도 구현하고 싶음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51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회고 (Lessons Learned)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19" name="Google Shape;419;p52"/>
          <p:cNvSpPr/>
          <p:nvPr/>
        </p:nvSpPr>
        <p:spPr>
          <a:xfrm>
            <a:off x="4011700" y="3115225"/>
            <a:ext cx="445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311700" y="1468825"/>
            <a:ext cx="85206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이번 프로젝트에서는 데이터뿐 아니라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관점에서도 더 다양한 실험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을 하여 모델 간 성능 비교와 성능 향상 시도를 하고자 했다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프로젝트에 적합한 커스텀 데이터를 만들기 위한 </a:t>
            </a: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과정에 예상보다 시간이 많이 소요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되었으나, 이전에 비해서는 </a:t>
            </a:r>
            <a:r>
              <a:rPr b="1" lang="ko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보다 다양한 모델들을 실험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하고 비교해볼 수 있었다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성능 향상을 위해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단에서 노력과 시간 리소스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를 많이 투입했음에도 불구하고, 오히려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버전 모델에서 성능이 저하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되어 많이 속상했다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그래도, 원 데이터셋에서 못한 </a:t>
            </a:r>
            <a:r>
              <a:rPr b="1" lang="ko">
                <a:solidFill>
                  <a:srgbClr val="6AA9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보행등 색깔 구분을 구현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한 점에서 희망을 보았다 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이전 프로젝트에서 겪었던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차원의 낭비를 줄이기 위해 </a:t>
            </a:r>
            <a:r>
              <a:rPr b="1" lang="ko" sz="16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커뮤니케이션을 보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다 원활히 하는 등 노력을 다같이 하여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시간낭비나 실수는 확연히 개선</a:t>
            </a: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되었다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후반부 시간 부족으로 직접 촬영한 영상으로 테스트 시연을 보여주지 못해 아쉬웠다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950" y="3191425"/>
            <a:ext cx="445500" cy="45034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22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Font typeface="Malgun Gothic"/>
              <a:buAutoNum type="romanU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Intro Questions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13926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400">
                <a:latin typeface="Malgun Gothic"/>
                <a:ea typeface="Malgun Gothic"/>
                <a:cs typeface="Malgun Gothic"/>
                <a:sym typeface="Malgun Gothic"/>
              </a:rPr>
              <a:t>여러분은 밖에서 시각장애인을 만나보신 적 있나요?</a:t>
            </a:r>
            <a:br>
              <a:rPr b="1" i="1" lang="ko" sz="2400">
                <a:latin typeface="Malgun Gothic"/>
                <a:ea typeface="Malgun Gothic"/>
                <a:cs typeface="Malgun Gothic"/>
                <a:sym typeface="Malgun Gothic"/>
              </a:rPr>
            </a:br>
            <a:endParaRPr b="1" i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ko" sz="2400">
                <a:latin typeface="Malgun Gothic"/>
                <a:ea typeface="Malgun Gothic"/>
                <a:cs typeface="Malgun Gothic"/>
                <a:sym typeface="Malgun Gothic"/>
              </a:rPr>
              <a:t>길을 혼자 걷는 시각장애인을 얼마나 자주 보시나요?</a:t>
            </a:r>
            <a:endParaRPr b="1" i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ko" sz="2400">
                <a:latin typeface="Malgun Gothic"/>
                <a:ea typeface="Malgun Gothic"/>
                <a:cs typeface="Malgun Gothic"/>
                <a:sym typeface="Malgun Gothic"/>
              </a:rPr>
              <a:t>우리가 매일 오가며 이용하는 도로와 대중교통, 시각장애인이 혼자 다니기에는 어떨 것 같나요?</a:t>
            </a:r>
            <a:endParaRPr b="1" i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기획 의도 (1)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11700" y="12402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시각장애인 26만명, 저시력자 인구 40만명</a:t>
            </a:r>
            <a:b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i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BUT!</a:t>
            </a:r>
            <a:r>
              <a:rPr b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현역 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 중인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안내견 77마리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양성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훈련비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1마리 당 약 1억원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66613"/>
          <a:stretch/>
        </p:blipFill>
        <p:spPr>
          <a:xfrm>
            <a:off x="4637375" y="2383225"/>
            <a:ext cx="4401874" cy="2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 b="66613" l="0" r="0" t="0"/>
          <a:stretch/>
        </p:blipFill>
        <p:spPr>
          <a:xfrm>
            <a:off x="83100" y="2383225"/>
            <a:ext cx="4401875" cy="2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/>
        </p:nvSpPr>
        <p:spPr>
          <a:xfrm>
            <a:off x="5092275" y="4774200"/>
            <a:ext cx="41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(출처: 보건복지부, 삼성안내견학교, tvN 유퀴즈)</a:t>
            </a:r>
            <a:endParaRPr/>
          </a:p>
        </p:txBody>
      </p:sp>
      <p:sp>
        <p:nvSpPr>
          <p:cNvPr id="143" name="Google Shape;143;p29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기획 의도 (2)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311700" y="12402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음향신호기 설치된 횡단보도는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34%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불과</a:t>
            </a:r>
            <a:b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i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심지어!</a:t>
            </a:r>
            <a:r>
              <a:rPr b="1" lang="ko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수동이라 직접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버튼 눌러야 하는데</a:t>
            </a:r>
            <a:b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노후 기기 고장, 안내 점자블록 없어 </a:t>
            </a:r>
            <a:r>
              <a:rPr b="1"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무용지물인</a:t>
            </a:r>
            <a: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경우도</a:t>
            </a:r>
            <a:br>
              <a:rPr b="1"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2000">
              <a:solidFill>
                <a:srgbClr val="4242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5092275" y="4774200"/>
            <a:ext cx="41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(출처: 경찰청, 한국장애인고용공단)</a:t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75" y="2383225"/>
            <a:ext cx="3718200" cy="2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4">
            <a:alphaModFix/>
          </a:blip>
          <a:srcRect b="0" l="0" r="30497" t="0"/>
          <a:stretch/>
        </p:blipFill>
        <p:spPr>
          <a:xfrm>
            <a:off x="4872375" y="2383225"/>
            <a:ext cx="3718200" cy="2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기획 의도 (3)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1392625"/>
            <a:ext cx="8520600" cy="3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개발 배경: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혼자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독립적으로 보행할 수 있는 국내 시각장애인은 소수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에 불과하며,</a:t>
            </a:r>
            <a:b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많은 시각장애인이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동네 앞, 문밖을 나서는 것조차 어려움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을 느낌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(출처: 한국저시력인협회)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문제 정의: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‘이동’이 교통수단/여객수단/도로 등을 이용해 움직이는 권리를 포괄한다면,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‘보행’은 이동의 가장 기본이 되는 걷는 행위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임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(참고: 교통약자의 이용편의 증진법 제3조)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기획 의도: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시각장애인의 안전한 이동을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위한 첫걸음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으로, 인공지능 객체인식 기술을 활용한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 보행 보조 솔루션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을 제공하고자 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전달 가치: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공급 및 설치가 부족한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안내견과 음향신호기를 대신하여,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시각장애인의 이동권/접근권 향상에 기여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함으로써 경제적/사회적 가치 창출이 기대됨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목표 산출물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11700" y="13926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프로젝트 구현 목표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(Object Detection 모델)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보행 환경에서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객체를 식별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최종 산출물 청사진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(카메라)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영상 처리를 활용하여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객체를 실시간 식별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하고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○"/>
            </a:pPr>
            <a:r>
              <a:rPr b="1" lang="ko" sz="1600">
                <a:latin typeface="Malgun Gothic"/>
                <a:ea typeface="Malgun Gothic"/>
                <a:cs typeface="Malgun Gothic"/>
                <a:sym typeface="Malgun Gothic"/>
              </a:rPr>
              <a:t>(스피커) 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안전한 보행을 위한 주요 정보를 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음성으로 실시간 안내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하는 서비스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 rotWithShape="1">
          <a:blip r:embed="rId3">
            <a:alphaModFix/>
          </a:blip>
          <a:srcRect b="33092" l="-841" r="15857" t="-6746"/>
          <a:stretch/>
        </p:blipFill>
        <p:spPr>
          <a:xfrm>
            <a:off x="1285375" y="2876187"/>
            <a:ext cx="3489701" cy="2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/>
          <p:nvPr/>
        </p:nvSpPr>
        <p:spPr>
          <a:xfrm>
            <a:off x="3834500" y="3774250"/>
            <a:ext cx="289200" cy="400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3463250" y="3385550"/>
            <a:ext cx="11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green: 0.38</a:t>
            </a:r>
            <a:endParaRPr b="1" sz="1000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2043550" y="4266275"/>
            <a:ext cx="289200" cy="733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2424550" y="4266275"/>
            <a:ext cx="289200" cy="733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2729350" y="4342475"/>
            <a:ext cx="289200" cy="733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2671800" y="4384775"/>
            <a:ext cx="1623600" cy="5154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3150175" y="4097050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car: 0.91</a:t>
            </a:r>
            <a:endParaRPr b="1" sz="10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5107725" y="3306850"/>
            <a:ext cx="3489600" cy="1297800"/>
          </a:xfrm>
          <a:prstGeom prst="wedgeEllipseCallout">
            <a:avLst>
              <a:gd fmla="val -50961" name="adj1"/>
              <a:gd fmla="val 39049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5381200" y="3540100"/>
            <a:ext cx="3000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b="1" i="1" lang="ko">
                <a:solidFill>
                  <a:srgbClr val="00FF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 신호등 초록불</a:t>
            </a:r>
            <a:r>
              <a:rPr i="1"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i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입니다”</a:t>
            </a:r>
            <a:endParaRPr i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Malgun Gothic"/>
                <a:ea typeface="Malgun Gothic"/>
                <a:cs typeface="Malgun Gothic"/>
                <a:sym typeface="Malgun Gothic"/>
              </a:rPr>
              <a:t>“전방에 </a:t>
            </a:r>
            <a:r>
              <a:rPr b="1" i="1" lang="ko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 3명</a:t>
            </a:r>
            <a:r>
              <a:rPr i="1" lang="ko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1" lang="ko">
                <a:solidFill>
                  <a:srgbClr val="00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1대 </a:t>
            </a:r>
            <a:r>
              <a:rPr i="1" lang="ko">
                <a:latin typeface="Malgun Gothic"/>
                <a:ea typeface="Malgun Gothic"/>
                <a:cs typeface="Malgun Gothic"/>
                <a:sym typeface="Malgun Gothic"/>
              </a:rPr>
              <a:t>있습니다” </a:t>
            </a:r>
            <a:endParaRPr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4000800" y="3076650"/>
            <a:ext cx="9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&lt;예시&gt;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1654750" y="3773675"/>
            <a:ext cx="6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</a:t>
            </a:r>
            <a:r>
              <a:rPr b="1" lang="ko" sz="10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0.82</a:t>
            </a:r>
            <a:endParaRPr b="1" sz="10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2188150" y="3773675"/>
            <a:ext cx="6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person: 0.64</a:t>
            </a:r>
            <a:endParaRPr b="1" sz="10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2675625" y="3849875"/>
            <a:ext cx="6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person: 0.75</a:t>
            </a:r>
            <a:endParaRPr b="1" sz="1000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8" name="Google Shape;188;p33"/>
          <p:cNvGraphicFramePr/>
          <p:nvPr/>
        </p:nvGraphicFramePr>
        <p:xfrm>
          <a:off x="448225" y="14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{FCD20735-CC73-4AAD-A74F-FF26B18E8ABA}</a:tableStyleId>
              </a:tblPr>
              <a:tblGrid>
                <a:gridCol w="1103800"/>
                <a:gridCol w="3147475"/>
                <a:gridCol w="3842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 자원, 기법, 모델 등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/6 - 8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 선정, 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/14 - 16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EDA, 전처리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PIL, 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OpenCV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2/16 - 18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object detection 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 v4 with Darknet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2/19(월)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중간발표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2/19 - 28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 및 보강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PIL, OpenCV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2/23 - 29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object detection 모델링, 성능 비교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YOLO world, v8 with PyTorch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2/29(목)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최종발표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9" name="Google Shape;189;p33"/>
          <p:cNvSpPr txBox="1"/>
          <p:nvPr/>
        </p:nvSpPr>
        <p:spPr>
          <a:xfrm>
            <a:off x="8652625" y="19600"/>
            <a:ext cx="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 i="1" sz="12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